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54"/>
  </p:notesMasterIdLst>
  <p:sldIdLst>
    <p:sldId id="256" r:id="rId5"/>
    <p:sldId id="257" r:id="rId6"/>
    <p:sldId id="258" r:id="rId7"/>
    <p:sldId id="259" r:id="rId8"/>
    <p:sldId id="260" r:id="rId9"/>
    <p:sldId id="270" r:id="rId10"/>
    <p:sldId id="279" r:id="rId11"/>
    <p:sldId id="278" r:id="rId12"/>
    <p:sldId id="277" r:id="rId13"/>
    <p:sldId id="276" r:id="rId14"/>
    <p:sldId id="275" r:id="rId15"/>
    <p:sldId id="274" r:id="rId16"/>
    <p:sldId id="273" r:id="rId17"/>
    <p:sldId id="272" r:id="rId18"/>
    <p:sldId id="292" r:id="rId19"/>
    <p:sldId id="291" r:id="rId20"/>
    <p:sldId id="290" r:id="rId21"/>
    <p:sldId id="289" r:id="rId22"/>
    <p:sldId id="288" r:id="rId23"/>
    <p:sldId id="287" r:id="rId24"/>
    <p:sldId id="286" r:id="rId25"/>
    <p:sldId id="285" r:id="rId26"/>
    <p:sldId id="284" r:id="rId27"/>
    <p:sldId id="283" r:id="rId28"/>
    <p:sldId id="282" r:id="rId29"/>
    <p:sldId id="281" r:id="rId30"/>
    <p:sldId id="304" r:id="rId31"/>
    <p:sldId id="303" r:id="rId32"/>
    <p:sldId id="302" r:id="rId33"/>
    <p:sldId id="301" r:id="rId34"/>
    <p:sldId id="300" r:id="rId35"/>
    <p:sldId id="299" r:id="rId36"/>
    <p:sldId id="298" r:id="rId37"/>
    <p:sldId id="297" r:id="rId38"/>
    <p:sldId id="296" r:id="rId39"/>
    <p:sldId id="295" r:id="rId40"/>
    <p:sldId id="294" r:id="rId41"/>
    <p:sldId id="317" r:id="rId42"/>
    <p:sldId id="316" r:id="rId43"/>
    <p:sldId id="315" r:id="rId44"/>
    <p:sldId id="314" r:id="rId45"/>
    <p:sldId id="313" r:id="rId46"/>
    <p:sldId id="312" r:id="rId47"/>
    <p:sldId id="311" r:id="rId48"/>
    <p:sldId id="310" r:id="rId49"/>
    <p:sldId id="309" r:id="rId50"/>
    <p:sldId id="308" r:id="rId51"/>
    <p:sldId id="307" r:id="rId52"/>
    <p:sldId id="306" r:id="rId53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55"/>
      <p:bold r:id="rId56"/>
      <p:italic r:id="rId57"/>
      <p:boldItalic r:id="rId58"/>
    </p:embeddedFon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Century Gothic" panose="020B0502020202020204" pitchFamily="34" charset="0"/>
      <p:regular r:id="rId63"/>
      <p:bold r:id="rId64"/>
      <p:italic r:id="rId65"/>
      <p:bold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  <p:embeddedFont>
      <p:font typeface="Ubuntu" panose="020B0504030602030204" pitchFamily="3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75" roundtripDataSignature="AMtx7mgDeO90I8HBaw4//EzmFDUXWtYA0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6C4629-3919-E704-D49B-78DECF8996BE}" v="51" dt="2022-09-02T16:11:47.3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font" Target="fonts/font20.fntdata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font" Target="fonts/font7.fntdata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font" Target="fonts/font18.fntdata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customschemas.google.com/relationships/presentationmetadata" Target="meta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font" Target="fonts/font19.fntdata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font" Target="fonts/font1.fntdata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font" Target="fonts/font17.fntdata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0a4cd88d6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" name="Google Shape;63;g10a4cd88d6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1a3cd0d61f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11a3cd0d61f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" name="Google Shape;13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1a3cd0d61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11a3cd0d61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" name="Google Shape;5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0a4cd88d6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" name="Google Shape;151;g10a4cd88d6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1a3cd0d61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5" name="Google Shape;305;g11a3cd0d61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https://www.youtube.com/watch?v=-WWZebBJ-eU - ---- AWS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https://www.youtube.com/watch?v=K3ngZKF31mc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D4EC5463-B062-47A7-BE31-A8E7E64D8430}" type="datetime1">
              <a:rPr lang="pt-BR" smtClean="0"/>
              <a:pPr/>
              <a:t>05/11/2022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770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www.credential.net/gy7a7rsn" TargetMode="External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hyperlink" Target="https://www.credential.net/gy7a7rsn" TargetMode="External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5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2"/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565525" y="636550"/>
            <a:ext cx="85011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58;p2">
            <a:extLst>
              <a:ext uri="{FF2B5EF4-FFF2-40B4-BE49-F238E27FC236}">
                <a16:creationId xmlns:a16="http://schemas.microsoft.com/office/drawing/2014/main" id="{0BFA2373-C46E-043A-DA34-C9AC66C8DA45}"/>
              </a:ext>
            </a:extLst>
          </p:cNvPr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Imersão ao Ecossistema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7AAB8DC1-23EF-2844-CAAC-4E7D12C7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02945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ipos de cloud computing - Amazon Web Services">
            <a:extLst>
              <a:ext uri="{FF2B5EF4-FFF2-40B4-BE49-F238E27FC236}">
                <a16:creationId xmlns:a16="http://schemas.microsoft.com/office/drawing/2014/main" id="{D1243400-D08D-78D2-BCE2-479303CBB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68195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6ABB00B8-B4D1-5CBA-4A16-31EF9AEC5C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17320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ipos de cloud computing - Amazon Web Services">
            <a:extLst>
              <a:ext uri="{FF2B5EF4-FFF2-40B4-BE49-F238E27FC236}">
                <a16:creationId xmlns:a16="http://schemas.microsoft.com/office/drawing/2014/main" id="{ED8A3A50-349E-59C1-DC17-4E90A8413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38459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lisa Prado Arquitetura | Acessibilidade – O atentado de 11 de setembro e  as pessoas com deficiência">
            <a:extLst>
              <a:ext uri="{FF2B5EF4-FFF2-40B4-BE49-F238E27FC236}">
                <a16:creationId xmlns:a16="http://schemas.microsoft.com/office/drawing/2014/main" id="{DAE2A1DD-2670-A8BB-3975-35A6481A5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9384" y="1127852"/>
            <a:ext cx="4006540" cy="400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 em nuvem...</a:t>
            </a:r>
            <a:endParaRPr sz="3600" b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3193514-9DB3-5975-9F23-DF3DBE1762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269" y="1346509"/>
            <a:ext cx="3552825" cy="323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544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Web Services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também conhecido como AWS, é uma plataforma de serviços de computação em nuvem, que formam uma plataforma de computação na nuvem oferecida pela Amazon.com. Os serviços são oferecidos em várias áreas geográficas distribuídas pelo mundo.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8FF693B9-4483-4ED4-DE7E-5E9CDA7C5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5576"/>
            <a:ext cx="4906537" cy="2897924"/>
          </a:xfrm>
          <a:prstGeom prst="rect">
            <a:avLst/>
          </a:prstGeom>
        </p:spPr>
      </p:pic>
      <p:pic>
        <p:nvPicPr>
          <p:cNvPr id="5122" name="Picture 2" descr="World PNG HD | PNG Mart">
            <a:extLst>
              <a:ext uri="{FF2B5EF4-FFF2-40B4-BE49-F238E27FC236}">
                <a16:creationId xmlns:a16="http://schemas.microsoft.com/office/drawing/2014/main" id="{A54D029B-677A-0904-D3A7-B85EAAEFEF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4950" y="2133600"/>
            <a:ext cx="2044390" cy="2044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451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i="0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Onde aplicamos?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6" name="Picture 2" descr="Cloud computing in banking: All you need to know before moving to cloud">
            <a:extLst>
              <a:ext uri="{FF2B5EF4-FFF2-40B4-BE49-F238E27FC236}">
                <a16:creationId xmlns:a16="http://schemas.microsoft.com/office/drawing/2014/main" id="{55AEA28A-C23D-891C-4A54-941E39253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82" y="1569369"/>
            <a:ext cx="2812431" cy="281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gronegócio - dataRain">
            <a:extLst>
              <a:ext uri="{FF2B5EF4-FFF2-40B4-BE49-F238E27FC236}">
                <a16:creationId xmlns:a16="http://schemas.microsoft.com/office/drawing/2014/main" id="{C76A8F97-4AE7-537A-62E1-35206E5E1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2879" y="1569370"/>
            <a:ext cx="2812430" cy="281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FDCE7B4F-2623-FD39-458E-9C73AB29C0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1876" y="1569369"/>
            <a:ext cx="2753532" cy="28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5761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2521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3848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Processamento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em </a:t>
            </a:r>
            <a:r>
              <a:rPr lang="pt-BR" sz="4200" b="1" i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com a Ferramenta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724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endParaRPr lang="pt-BR" sz="60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16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9326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271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721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19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eploying the Storage Made Easy Private Cloud Appliance on Amazon EC2 –  Storage Made Easy Blog">
            <a:extLst>
              <a:ext uri="{FF2B5EF4-FFF2-40B4-BE49-F238E27FC236}">
                <a16:creationId xmlns:a16="http://schemas.microsoft.com/office/drawing/2014/main" id="{7C4C1B5C-7F1C-C13C-7431-912FBAD1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2061903"/>
            <a:ext cx="2769878" cy="29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C04407-F071-7980-1963-6184D7B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20" y="2159875"/>
            <a:ext cx="2769878" cy="2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574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a4cd88d6f_0_206"/>
          <p:cNvSpPr/>
          <p:nvPr/>
        </p:nvSpPr>
        <p:spPr>
          <a:xfrm>
            <a:off x="0" y="1490150"/>
            <a:ext cx="8224500" cy="290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9534"/>
                </a:moveTo>
                <a:cubicBezTo>
                  <a:pt x="17821" y="120000"/>
                  <a:pt x="19688" y="62325"/>
                  <a:pt x="28005" y="62790"/>
                </a:cubicBezTo>
                <a:cubicBezTo>
                  <a:pt x="36322" y="63255"/>
                  <a:pt x="41414" y="85581"/>
                  <a:pt x="52277" y="83720"/>
                </a:cubicBezTo>
                <a:cubicBezTo>
                  <a:pt x="63140" y="81860"/>
                  <a:pt x="63988" y="40930"/>
                  <a:pt x="75190" y="37209"/>
                </a:cubicBezTo>
                <a:cubicBezTo>
                  <a:pt x="86393" y="33488"/>
                  <a:pt x="87538" y="57093"/>
                  <a:pt x="98231" y="55697"/>
                </a:cubicBezTo>
                <a:cubicBezTo>
                  <a:pt x="108925" y="54302"/>
                  <a:pt x="109137" y="9767"/>
                  <a:pt x="120000" y="0"/>
                </a:cubicBezTo>
              </a:path>
            </a:pathLst>
          </a:custGeom>
          <a:noFill/>
          <a:ln w="158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6" name="Google Shape;66;g10a4cd88d6f_0_206"/>
          <p:cNvPicPr preferRelativeResize="0"/>
          <p:nvPr/>
        </p:nvPicPr>
        <p:blipFill rotWithShape="1">
          <a:blip r:embed="rId3">
            <a:alphaModFix amt="90000"/>
          </a:blip>
          <a:srcRect t="28303" b="8782"/>
          <a:stretch/>
        </p:blipFill>
        <p:spPr>
          <a:xfrm>
            <a:off x="4599432" y="1545185"/>
            <a:ext cx="816600" cy="651566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g10a4cd88d6f_0_206"/>
          <p:cNvSpPr/>
          <p:nvPr/>
        </p:nvSpPr>
        <p:spPr>
          <a:xfrm>
            <a:off x="3068096" y="3126254"/>
            <a:ext cx="816600" cy="805800"/>
          </a:xfrm>
          <a:prstGeom prst="ellipse">
            <a:avLst/>
          </a:prstGeom>
          <a:solidFill>
            <a:srgbClr val="1155CC"/>
          </a:solidFill>
          <a:ln w="76200" cap="flat" cmpd="sng">
            <a:solidFill>
              <a:srgbClr val="1C458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g10a4cd88d6f_0_206"/>
          <p:cNvSpPr/>
          <p:nvPr/>
        </p:nvSpPr>
        <p:spPr>
          <a:xfrm>
            <a:off x="4623898" y="2025907"/>
            <a:ext cx="816600" cy="805800"/>
          </a:xfrm>
          <a:prstGeom prst="ellipse">
            <a:avLst/>
          </a:prstGeom>
          <a:solidFill>
            <a:srgbClr val="134F5C"/>
          </a:solidFill>
          <a:ln w="76200" cap="flat" cmpd="sng">
            <a:solidFill>
              <a:srgbClr val="0C343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g10a4cd88d6f_0_206"/>
          <p:cNvSpPr/>
          <p:nvPr/>
        </p:nvSpPr>
        <p:spPr>
          <a:xfrm>
            <a:off x="6179798" y="2453040"/>
            <a:ext cx="816600" cy="805800"/>
          </a:xfrm>
          <a:prstGeom prst="ellipse">
            <a:avLst/>
          </a:prstGeom>
          <a:solidFill>
            <a:srgbClr val="741B47"/>
          </a:solidFill>
          <a:ln w="7620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" name="Google Shape;70;g10a4cd88d6f_0_206"/>
          <p:cNvSpPr/>
          <p:nvPr/>
        </p:nvSpPr>
        <p:spPr>
          <a:xfrm>
            <a:off x="1512245" y="2621934"/>
            <a:ext cx="816600" cy="805800"/>
          </a:xfrm>
          <a:prstGeom prst="ellipse">
            <a:avLst/>
          </a:prstGeom>
          <a:solidFill>
            <a:srgbClr val="38761D"/>
          </a:solidFill>
          <a:ln w="76200" cap="flat" cmpd="sng">
            <a:solidFill>
              <a:srgbClr val="274E1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1" name="Google Shape;71;g10a4cd88d6f_0_206"/>
          <p:cNvGrpSpPr/>
          <p:nvPr/>
        </p:nvGrpSpPr>
        <p:grpSpPr>
          <a:xfrm>
            <a:off x="7831255" y="1017788"/>
            <a:ext cx="1079236" cy="641350"/>
            <a:chOff x="10452101" y="1779589"/>
            <a:chExt cx="365100" cy="219100"/>
          </a:xfrm>
        </p:grpSpPr>
        <p:sp>
          <p:nvSpPr>
            <p:cNvPr id="72" name="Google Shape;72;g10a4cd88d6f_0_206"/>
            <p:cNvSpPr/>
            <p:nvPr/>
          </p:nvSpPr>
          <p:spPr>
            <a:xfrm>
              <a:off x="10550526" y="1900239"/>
              <a:ext cx="112800" cy="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806"/>
                  </a:moveTo>
                  <a:lnTo>
                    <a:pt x="0" y="120000"/>
                  </a:lnTo>
                  <a:lnTo>
                    <a:pt x="23661" y="0"/>
                  </a:lnTo>
                  <a:lnTo>
                    <a:pt x="120000" y="580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3" name="Google Shape;73;g10a4cd88d6f_0_206"/>
            <p:cNvSpPr/>
            <p:nvPr/>
          </p:nvSpPr>
          <p:spPr>
            <a:xfrm>
              <a:off x="10452101" y="1779589"/>
              <a:ext cx="365100" cy="1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6218"/>
                  </a:lnTo>
                  <a:lnTo>
                    <a:pt x="7304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74" name="Google Shape;74;g10a4cd88d6f_0_206"/>
            <p:cNvSpPr/>
            <p:nvPr/>
          </p:nvSpPr>
          <p:spPr>
            <a:xfrm>
              <a:off x="10531476" y="1792289"/>
              <a:ext cx="258900" cy="20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48000"/>
                  </a:lnTo>
                  <a:lnTo>
                    <a:pt x="8834" y="120000"/>
                  </a:lnTo>
                  <a:lnTo>
                    <a:pt x="19141" y="62769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75" name="Google Shape;75;g10a4cd88d6f_0_206"/>
          <p:cNvSpPr txBox="1"/>
          <p:nvPr/>
        </p:nvSpPr>
        <p:spPr>
          <a:xfrm>
            <a:off x="1088950" y="3773626"/>
            <a:ext cx="16788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Graduação em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Eletrônica: Modalidade Automação Industrial </a:t>
            </a:r>
            <a:endParaRPr sz="11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10a4cd88d6f_0_206"/>
          <p:cNvSpPr txBox="1"/>
          <p:nvPr/>
        </p:nvSpPr>
        <p:spPr>
          <a:xfrm>
            <a:off x="1088950" y="3536025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Graduação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10a4cd88d6f_0_206"/>
          <p:cNvSpPr txBox="1"/>
          <p:nvPr/>
        </p:nvSpPr>
        <p:spPr>
          <a:xfrm>
            <a:off x="2604425" y="245305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Início da carreira como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 também do </a:t>
            </a:r>
            <a:r>
              <a:rPr lang="en-US" sz="11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mestrado</a:t>
            </a:r>
            <a:endParaRPr sz="11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0a4cd88d6f_0_206"/>
          <p:cNvSpPr txBox="1"/>
          <p:nvPr/>
        </p:nvSpPr>
        <p:spPr>
          <a:xfrm>
            <a:off x="2675650" y="2184850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Mestrado 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0a4cd88d6f_0_206"/>
          <p:cNvSpPr txBox="1"/>
          <p:nvPr/>
        </p:nvSpPr>
        <p:spPr>
          <a:xfrm>
            <a:off x="4192845" y="3143241"/>
            <a:ext cx="1678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0" name="Google Shape;80;g10a4cd88d6f_0_206"/>
          <p:cNvSpPr txBox="1"/>
          <p:nvPr/>
        </p:nvSpPr>
        <p:spPr>
          <a:xfrm>
            <a:off x="4101500" y="3001075"/>
            <a:ext cx="1835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Mestre + Início do Doutorado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g10a4cd88d6f_0_206"/>
          <p:cNvSpPr txBox="1"/>
          <p:nvPr/>
        </p:nvSpPr>
        <p:spPr>
          <a:xfrm>
            <a:off x="4101500" y="3346725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Título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de Mestre em Computação: Robótica e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g10a4cd88d6f_0_206"/>
          <p:cNvSpPr txBox="1"/>
          <p:nvPr/>
        </p:nvSpPr>
        <p:spPr>
          <a:xfrm>
            <a:off x="1663197" y="289364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2012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3" name="Google Shape;83;g10a4cd88d6f_0_206"/>
          <p:cNvSpPr txBox="1"/>
          <p:nvPr/>
        </p:nvSpPr>
        <p:spPr>
          <a:xfrm>
            <a:off x="5655825" y="18736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g10a4cd88d6f_0_206"/>
          <p:cNvSpPr txBox="1"/>
          <p:nvPr/>
        </p:nvSpPr>
        <p:spPr>
          <a:xfrm>
            <a:off x="5667249" y="1588950"/>
            <a:ext cx="1841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g10a4cd88d6f_0_206"/>
          <p:cNvSpPr txBox="1"/>
          <p:nvPr/>
        </p:nvSpPr>
        <p:spPr>
          <a:xfrm>
            <a:off x="3219031" y="3397954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6" name="Google Shape;86;g10a4cd88d6f_0_206"/>
          <p:cNvSpPr txBox="1"/>
          <p:nvPr/>
        </p:nvSpPr>
        <p:spPr>
          <a:xfrm>
            <a:off x="4774894" y="229760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7" name="Google Shape;87;g10a4cd88d6f_0_206"/>
          <p:cNvSpPr txBox="1"/>
          <p:nvPr/>
        </p:nvSpPr>
        <p:spPr>
          <a:xfrm>
            <a:off x="6330729" y="2724769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2020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8" name="Google Shape;88;g10a4cd88d6f_0_206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9" name="Google Shape;89;g10a4cd88d6f_0_206">
            <a:hlinkClick r:id="rId4"/>
          </p:cNvPr>
          <p:cNvSpPr txBox="1"/>
          <p:nvPr/>
        </p:nvSpPr>
        <p:spPr>
          <a:xfrm>
            <a:off x="4802662" y="4529292"/>
            <a:ext cx="231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g10a4cd88d6f_0_2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</a:t>
            </a:fld>
            <a:r>
              <a:rPr lang="en-US"/>
              <a:t>]</a:t>
            </a:r>
            <a:endParaRPr/>
          </a:p>
        </p:txBody>
      </p:sp>
      <p:pic>
        <p:nvPicPr>
          <p:cNvPr id="91" name="Google Shape;91;g10a4cd88d6f_0_2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6243" y="4484548"/>
            <a:ext cx="908407" cy="5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g10a4cd88d6f_0_2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7750" y="3935100"/>
            <a:ext cx="1952155" cy="80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0a4cd88d6f_0_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02201" y="4743950"/>
            <a:ext cx="1030000" cy="2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0a4cd88d6f_0_206"/>
          <p:cNvSpPr txBox="1"/>
          <p:nvPr/>
        </p:nvSpPr>
        <p:spPr>
          <a:xfrm>
            <a:off x="5657225" y="1859413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Doutor em Computação: Robótica e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5" name="Google Shape;95;g10a4cd88d6f_0_2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94413" y="3357995"/>
            <a:ext cx="1387375" cy="113266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g10a4cd88d6f_0_20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03443" y="3363156"/>
            <a:ext cx="1079225" cy="969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10a4cd88d6f_0_20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98294" y="404448"/>
            <a:ext cx="1579354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g10a4cd88d6f_0_20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46150" y="2339725"/>
            <a:ext cx="1184500" cy="118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g10a4cd88d6f_0_20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309506" y="4323050"/>
            <a:ext cx="1524757" cy="4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Worth-It: Creating AMI/Snapshot Backup With Tags From Its EC2. | by Manoj  Kumar S | MiQ Tech and Analytics | Medium">
            <a:extLst>
              <a:ext uri="{FF2B5EF4-FFF2-40B4-BE49-F238E27FC236}">
                <a16:creationId xmlns:a16="http://schemas.microsoft.com/office/drawing/2014/main" id="{FCBB042F-7819-79E0-EB80-DA23820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-49"/>
            <a:ext cx="4927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02250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EC2 permite a implantação de aplicações escaláveis ao prover um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Web </a:t>
            </a:r>
            <a:r>
              <a:rPr lang="pt-BR" sz="1800" b="1" dirty="0" err="1">
                <a:solidFill>
                  <a:schemeClr val="tx1"/>
                </a:solidFill>
                <a:latin typeface="Arial Narrow" pitchFamily="34" charset="0"/>
              </a:rPr>
              <a:t>service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através do qual um usuário pode iniciar uma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Machine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Image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para criar uma máquina virtual, que a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chama uma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"instância",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contendo qualquer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desejado.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Cloud Architecture | Ottawa Cloud Consulting">
            <a:extLst>
              <a:ext uri="{FF2B5EF4-FFF2-40B4-BE49-F238E27FC236}">
                <a16:creationId xmlns:a16="http://schemas.microsoft.com/office/drawing/2014/main" id="{ADADB665-6D2F-4DC3-D169-8AD87212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09" y="577453"/>
            <a:ext cx="48672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5B07D5-0B5C-8DD9-1254-314579E1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12" y="3378875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568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Um usuário pode criar,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lançar e terminar instâncias do servidor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conforme necessário,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pagando por hora pelos servidores ativos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daí o termo "elástico". O EC2 oferece aos usuários o controle sobre a localização geográfica da instâncias o que permite a otimização de latência e altos níveis de redundância.[1]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Preço AWS - Amazon Web Services">
            <a:extLst>
              <a:ext uri="{FF2B5EF4-FFF2-40B4-BE49-F238E27FC236}">
                <a16:creationId xmlns:a16="http://schemas.microsoft.com/office/drawing/2014/main" id="{AA32A43B-678A-2AC6-F050-5E6F2E72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15" y="190500"/>
            <a:ext cx="452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ço AWS - Amazon Web Services">
            <a:extLst>
              <a:ext uri="{FF2B5EF4-FFF2-40B4-BE49-F238E27FC236}">
                <a16:creationId xmlns:a16="http://schemas.microsoft.com/office/drawing/2014/main" id="{BCB13BC9-72A1-BE94-4D91-19ADEC2E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67" y="1884452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91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ajuda a garantir que você tenha o número correto de instâncias do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EC2 disponíveis para processar a carga da sua aplicação. Você cria coleções de instâncias EC2, chamadas de grupos de Auto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4250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do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2A0AE4-3BA4-401F-7D26-70A038A6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907"/>
            <a:ext cx="6281854" cy="40295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DCAA93-09A2-5920-A63E-71199A2A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67" y="1104026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25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Como não há tarifas adicionais para 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é fácil testá-lo e ver como ele pode beneficiar sua arquitetura da AWS. Você só paga pelos recursos da AWS (por exemplo, instâncias do EC2) que utiliza.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para 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1922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500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41879F5A-4F43-E705-50CB-77D1BEF3C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061" y="1873429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09474" y="32803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Robótica e </a:t>
            </a:r>
            <a:r>
              <a:rPr lang="en-US" sz="16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7" y="232681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9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Sistemas de Gerenciamento de Bancos de Dados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9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com RDS</a:t>
            </a:r>
            <a:endParaRPr sz="39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4114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965924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lang="en-US" sz="2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28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04E03E0A-D90F-3222-4DB3-3DCE2FCB0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453" y="2197081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50386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54;g10a4cd88d6f_0_57">
            <a:extLst>
              <a:ext uri="{FF2B5EF4-FFF2-40B4-BE49-F238E27FC236}">
                <a16:creationId xmlns:a16="http://schemas.microsoft.com/office/drawing/2014/main" id="{741E1485-6A43-4D9E-8430-8C6114D9A05C}"/>
              </a:ext>
            </a:extLst>
          </p:cNvPr>
          <p:cNvSpPr txBox="1"/>
          <p:nvPr/>
        </p:nvSpPr>
        <p:spPr>
          <a:xfrm>
            <a:off x="590574" y="1716840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Wingdings" panose="05000000000000000000" pitchFamily="2" charset="2"/>
              </a:rPr>
              <a:t> </a:t>
            </a: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RDS</a:t>
            </a:r>
            <a:endParaRPr lang="pt-BR" sz="6000" b="1" i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736081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b="1" i="1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Relational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Service (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RDS)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 serviço de banco de dados SQL gerenciado fornecido pelo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Web Services ( AWS ).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RDS suporta uma variedade de mecanismos de banco de dados para armazenar e organizar dados e ajuda nas tarefas de gerenciamento de banco de dados, como migração,  backup e  recuperação.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29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957C6366-7D32-F7A1-C4F5-D1A467D48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5357" y="2442871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5F4B485F-32C7-04E0-CF93-9EC8A2AD3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9214" y="996176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336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a3cd0d61f_0_7"/>
          <p:cNvSpPr/>
          <p:nvPr/>
        </p:nvSpPr>
        <p:spPr>
          <a:xfrm>
            <a:off x="0" y="1490150"/>
            <a:ext cx="8224500" cy="2909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99534"/>
                </a:moveTo>
                <a:cubicBezTo>
                  <a:pt x="17821" y="120000"/>
                  <a:pt x="19688" y="62325"/>
                  <a:pt x="28005" y="62790"/>
                </a:cubicBezTo>
                <a:cubicBezTo>
                  <a:pt x="36322" y="63255"/>
                  <a:pt x="41414" y="85581"/>
                  <a:pt x="52277" y="83720"/>
                </a:cubicBezTo>
                <a:cubicBezTo>
                  <a:pt x="63140" y="81860"/>
                  <a:pt x="63988" y="40930"/>
                  <a:pt x="75190" y="37209"/>
                </a:cubicBezTo>
                <a:cubicBezTo>
                  <a:pt x="86393" y="33488"/>
                  <a:pt x="87538" y="57093"/>
                  <a:pt x="98231" y="55697"/>
                </a:cubicBezTo>
                <a:cubicBezTo>
                  <a:pt x="108925" y="54302"/>
                  <a:pt x="109137" y="9767"/>
                  <a:pt x="120000" y="0"/>
                </a:cubicBezTo>
              </a:path>
            </a:pathLst>
          </a:custGeom>
          <a:noFill/>
          <a:ln w="15875" cap="flat" cmpd="sng">
            <a:solidFill>
              <a:srgbClr val="A5A5A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44546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g11a3cd0d61f_0_7"/>
          <p:cNvSpPr/>
          <p:nvPr/>
        </p:nvSpPr>
        <p:spPr>
          <a:xfrm>
            <a:off x="6179798" y="2453040"/>
            <a:ext cx="816600" cy="805800"/>
          </a:xfrm>
          <a:prstGeom prst="ellipse">
            <a:avLst/>
          </a:prstGeom>
          <a:solidFill>
            <a:srgbClr val="741B47"/>
          </a:solidFill>
          <a:ln w="76200" cap="flat" cmpd="sng">
            <a:solidFill>
              <a:srgbClr val="4C113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6" name="Google Shape;106;g11a3cd0d61f_0_7"/>
          <p:cNvGrpSpPr/>
          <p:nvPr/>
        </p:nvGrpSpPr>
        <p:grpSpPr>
          <a:xfrm>
            <a:off x="7831244" y="1017784"/>
            <a:ext cx="1079236" cy="641350"/>
            <a:chOff x="10452101" y="1779589"/>
            <a:chExt cx="365100" cy="219100"/>
          </a:xfrm>
        </p:grpSpPr>
        <p:sp>
          <p:nvSpPr>
            <p:cNvPr id="107" name="Google Shape;107;g11a3cd0d61f_0_7"/>
            <p:cNvSpPr/>
            <p:nvPr/>
          </p:nvSpPr>
          <p:spPr>
            <a:xfrm>
              <a:off x="10550526" y="1900239"/>
              <a:ext cx="112800" cy="98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5806"/>
                  </a:moveTo>
                  <a:lnTo>
                    <a:pt x="0" y="120000"/>
                  </a:lnTo>
                  <a:lnTo>
                    <a:pt x="23661" y="0"/>
                  </a:lnTo>
                  <a:lnTo>
                    <a:pt x="120000" y="5806"/>
                  </a:ln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8" name="Google Shape;108;g11a3cd0d61f_0_7"/>
            <p:cNvSpPr/>
            <p:nvPr/>
          </p:nvSpPr>
          <p:spPr>
            <a:xfrm>
              <a:off x="10452101" y="1779589"/>
              <a:ext cx="365100" cy="189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26218"/>
                  </a:lnTo>
                  <a:lnTo>
                    <a:pt x="73043" y="120000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" name="Google Shape;109;g11a3cd0d61f_0_7"/>
            <p:cNvSpPr/>
            <p:nvPr/>
          </p:nvSpPr>
          <p:spPr>
            <a:xfrm>
              <a:off x="10531476" y="1792289"/>
              <a:ext cx="258900" cy="2064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0" y="48000"/>
                  </a:lnTo>
                  <a:lnTo>
                    <a:pt x="8834" y="120000"/>
                  </a:lnTo>
                  <a:lnTo>
                    <a:pt x="19141" y="62769"/>
                  </a:lnTo>
                  <a:lnTo>
                    <a:pt x="1200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34300" tIns="17150" rIns="34300" bIns="1715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1" i="0" u="none" strike="noStrike" cap="none">
                <a:solidFill>
                  <a:srgbClr val="445469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10" name="Google Shape;110;g11a3cd0d61f_0_7"/>
          <p:cNvSpPr txBox="1"/>
          <p:nvPr/>
        </p:nvSpPr>
        <p:spPr>
          <a:xfrm>
            <a:off x="1088950" y="3545026"/>
            <a:ext cx="1678800" cy="39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Pós-doutorado em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para Veículos Autônomos 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11a3cd0d61f_0_7"/>
          <p:cNvSpPr txBox="1"/>
          <p:nvPr/>
        </p:nvSpPr>
        <p:spPr>
          <a:xfrm>
            <a:off x="1088950" y="3307425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Pós-Doutorado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11a3cd0d61f_0_7"/>
          <p:cNvSpPr txBox="1"/>
          <p:nvPr/>
        </p:nvSpPr>
        <p:spPr>
          <a:xfrm>
            <a:off x="2604425" y="245305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Pós-graduação para IoT: Pesquisas em </a:t>
            </a:r>
            <a:r>
              <a:rPr lang="en-US" sz="1100" i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endParaRPr sz="1100" i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para Robótica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g11a3cd0d61f_0_7"/>
          <p:cNvSpPr txBox="1"/>
          <p:nvPr/>
        </p:nvSpPr>
        <p:spPr>
          <a:xfrm>
            <a:off x="2675650" y="2184850"/>
            <a:ext cx="16788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  Pós-grad em IoT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g11a3cd0d61f_0_7"/>
          <p:cNvSpPr txBox="1"/>
          <p:nvPr/>
        </p:nvSpPr>
        <p:spPr>
          <a:xfrm>
            <a:off x="4192845" y="3143241"/>
            <a:ext cx="16788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000" b="1" i="0" u="none" strike="noStrike" cap="none">
              <a:solidFill>
                <a:srgbClr val="000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5" name="Google Shape;115;g11a3cd0d61f_0_7"/>
          <p:cNvSpPr txBox="1"/>
          <p:nvPr/>
        </p:nvSpPr>
        <p:spPr>
          <a:xfrm>
            <a:off x="4101500" y="3001075"/>
            <a:ext cx="1835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Editor da IEEE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11a3cd0d61f_0_7"/>
          <p:cNvSpPr txBox="1"/>
          <p:nvPr/>
        </p:nvSpPr>
        <p:spPr>
          <a:xfrm>
            <a:off x="4101500" y="3346725"/>
            <a:ext cx="18615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endParaRPr sz="1100" b="0" i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g11a3cd0d61f_0_7"/>
          <p:cNvSpPr txBox="1"/>
          <p:nvPr/>
        </p:nvSpPr>
        <p:spPr>
          <a:xfrm>
            <a:off x="1663197" y="289364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8" name="Google Shape;118;g11a3cd0d61f_0_7"/>
          <p:cNvSpPr txBox="1"/>
          <p:nvPr/>
        </p:nvSpPr>
        <p:spPr>
          <a:xfrm>
            <a:off x="5655825" y="18736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11a3cd0d61f_0_7"/>
          <p:cNvSpPr txBox="1"/>
          <p:nvPr/>
        </p:nvSpPr>
        <p:spPr>
          <a:xfrm>
            <a:off x="5667124" y="1963900"/>
            <a:ext cx="1841700" cy="2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e Pesquisador</a:t>
            </a:r>
            <a:endParaRPr sz="1600" b="1" i="0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11a3cd0d61f_0_7"/>
          <p:cNvSpPr txBox="1"/>
          <p:nvPr/>
        </p:nvSpPr>
        <p:spPr>
          <a:xfrm>
            <a:off x="3219031" y="3397954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 i="0" u="none" strike="noStrike" cap="non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</a:t>
            </a: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13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1" name="Google Shape;121;g11a3cd0d61f_0_7"/>
          <p:cNvSpPr txBox="1"/>
          <p:nvPr/>
        </p:nvSpPr>
        <p:spPr>
          <a:xfrm>
            <a:off x="4774894" y="2297602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2016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2" name="Google Shape;122;g11a3cd0d61f_0_7"/>
          <p:cNvSpPr txBox="1"/>
          <p:nvPr/>
        </p:nvSpPr>
        <p:spPr>
          <a:xfrm>
            <a:off x="6330729" y="2724769"/>
            <a:ext cx="514500" cy="26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300" tIns="17150" rIns="34300" bIns="1715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US" sz="1500" b="1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Hoje</a:t>
            </a:r>
            <a:endParaRPr sz="1500" b="1" i="0" u="none" strike="noStrike" cap="non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3" name="Google Shape;123;g11a3cd0d61f_0_7"/>
          <p:cNvSpPr txBox="1"/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4" name="Google Shape;124;g11a3cd0d61f_0_7">
            <a:hlinkClick r:id="rId3"/>
          </p:cNvPr>
          <p:cNvSpPr txBox="1"/>
          <p:nvPr/>
        </p:nvSpPr>
        <p:spPr>
          <a:xfrm>
            <a:off x="4802662" y="4529292"/>
            <a:ext cx="231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rgbClr val="44444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g11a3cd0d61f_0_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</a:t>
            </a:fld>
            <a:r>
              <a:rPr lang="en-US"/>
              <a:t>]</a:t>
            </a:r>
            <a:endParaRPr/>
          </a:p>
        </p:txBody>
      </p:sp>
      <p:pic>
        <p:nvPicPr>
          <p:cNvPr id="126" name="Google Shape;126;g11a3cd0d61f_0_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893" y="4555700"/>
            <a:ext cx="1524757" cy="48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1a3cd0d61f_0_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7750" y="4175300"/>
            <a:ext cx="1982396" cy="35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1a3cd0d61f_0_7"/>
          <p:cNvSpPr txBox="1"/>
          <p:nvPr/>
        </p:nvSpPr>
        <p:spPr>
          <a:xfrm>
            <a:off x="114700" y="1431675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1900" b="1">
                <a:solidFill>
                  <a:srgbClr val="0000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Atualmente:</a:t>
            </a:r>
            <a:endParaRPr sz="1900" b="1" i="0" u="none" strike="noStrike" cap="none">
              <a:solidFill>
                <a:srgbClr val="0000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9" name="Google Shape;129;g11a3cd0d61f_0_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5638" y="1482810"/>
            <a:ext cx="742225" cy="742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11a3cd0d61f_0_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17873" y="1585859"/>
            <a:ext cx="683625" cy="5683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g11a3cd0d61f_0_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54450" y="3258851"/>
            <a:ext cx="1387350" cy="68674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g11a3cd0d61f_0_7"/>
          <p:cNvSpPr txBox="1"/>
          <p:nvPr/>
        </p:nvSpPr>
        <p:spPr>
          <a:xfrm>
            <a:off x="5871650" y="3358000"/>
            <a:ext cx="1743900" cy="4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1575" tIns="40775" rIns="81575" bIns="4077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Education Tech Lead na DIO</a:t>
            </a:r>
            <a:endParaRPr sz="1100" i="1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45469"/>
              </a:buClr>
              <a:buSzPts val="900"/>
              <a:buFont typeface="Arial"/>
              <a:buNone/>
            </a:pPr>
            <a:r>
              <a:rPr lang="en-US" sz="11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Professor da Fatec </a:t>
            </a:r>
            <a:endParaRPr sz="1100" b="1" u="none" strike="noStrike" cap="none">
              <a:solidFill>
                <a:srgbClr val="40404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11a3cd0d61f_0_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886799" y="1962263"/>
            <a:ext cx="1144600" cy="9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g11a3cd0d61f_0_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84789" y="3009551"/>
            <a:ext cx="1144601" cy="6581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Relational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Service (</a:t>
            </a:r>
            <a:r>
              <a:rPr lang="pt-BR" sz="1800" b="1" i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anose="020B0606020202030204" pitchFamily="34" charset="0"/>
              </a:rPr>
              <a:t> RDS) 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é uma coleção de serviços gerenciados que facilita a configuração, operação e escalabilidade de bancos de dados na nuvem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01" y="1003146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1613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Escolha entre sete opções de mecanismos bastante utilizados: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MySQL,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PostgreSQL, MySQL, PostgreSQL, Oracle e SQL Server. 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D4AE6096-88EF-D92F-8DED-7C0A3FE25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601" y="1681248"/>
            <a:ext cx="2032735" cy="2294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CB484827-6679-D8A3-ECFF-727A04ECE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58" y="234553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359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Escolha entre sete opções de mecanismos bastante utilizados: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MySQL, </a:t>
            </a:r>
            <a:r>
              <a:rPr lang="pt-BR" sz="18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 Aurora compatível com PostgreSQL, MySQL, PostgreSQL, Oracle e SQL Server. </a:t>
            </a: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5901" y="1003146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23987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Ferramenta RDS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i="0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O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Relational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Database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Service (</a:t>
            </a:r>
            <a:r>
              <a:rPr lang="pt-BR" sz="1800" b="1" i="1" u="none" strike="noStrike" cap="none" dirty="0" err="1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Amazon</a:t>
            </a:r>
            <a:r>
              <a:rPr lang="pt-BR" sz="1800" b="1" i="1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 RDS) </a:t>
            </a:r>
            <a:r>
              <a:rPr lang="pt-BR" sz="1800" i="0" u="none" strike="noStrike" cap="none" dirty="0">
                <a:solidFill>
                  <a:schemeClr val="tx1"/>
                </a:solidFill>
                <a:latin typeface="Arial Narrow" panose="020B0606020202030204" pitchFamily="34" charset="0"/>
                <a:ea typeface="Century Gothic"/>
                <a:cs typeface="Century Gothic"/>
                <a:sym typeface="Century Gothic"/>
              </a:rPr>
              <a:t>é um serviço da Web que facilita a configuração, a operação e escalabilidade de um banco de dados relacional na Nuvem AWS.</a:t>
            </a:r>
            <a:endParaRPr sz="1800" i="0" u="none" strike="noStrike" cap="none" dirty="0">
              <a:solidFill>
                <a:schemeClr val="tx1"/>
              </a:solidFill>
              <a:latin typeface="Arial Narrow" panose="020B060602020203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iagrama de funcionamento do Amazon RDS">
            <a:extLst>
              <a:ext uri="{FF2B5EF4-FFF2-40B4-BE49-F238E27FC236}">
                <a16:creationId xmlns:a16="http://schemas.microsoft.com/office/drawing/2014/main" id="{066C95E2-29D5-8248-1B85-087619B7F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614"/>
            <a:ext cx="9144000" cy="2789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16115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Mecanismos de banco de dados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 RDS</a:t>
            </a:r>
          </a:p>
          <a:p>
            <a:pPr algn="l"/>
            <a:br>
              <a:rPr lang="pt-BR" sz="2400" dirty="0"/>
            </a:b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Um usuário da AWS pode ativar alguns tipos de mecanismos de banco de dados no </a:t>
            </a:r>
            <a:r>
              <a:rPr lang="pt-BR" sz="1800" b="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Amazon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RDS:</a:t>
            </a: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RDS para MySQL - 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compatível com o sistema de gerenciamento de banco de dados relacional de código aberto do MySQL ;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RDS para PostgreSQL - 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compatível com o sistema de gerenciamento de banco de dados objeto-relacional de código aberto do PostgreSQL ;</a:t>
            </a:r>
          </a:p>
          <a:p>
            <a:pPr algn="l"/>
            <a:endParaRPr lang="pt-BR" sz="1800" b="1" i="1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  RDS para Oracle </a:t>
            </a:r>
            <a:r>
              <a:rPr lang="pt-BR" sz="1800" b="1" i="1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Database</a:t>
            </a:r>
            <a:r>
              <a:rPr lang="pt-BR" sz="1800" b="1" i="1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anose="020B0606020202030204" pitchFamily="34" charset="0"/>
              </a:rPr>
              <a:t>-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compatível com várias edições do Oracle </a:t>
            </a:r>
            <a:r>
              <a:rPr lang="pt-BR" sz="1800" b="0" i="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Database</a:t>
            </a:r>
            <a:r>
              <a:rPr lang="pt-BR" sz="1800" b="0" i="0" dirty="0">
                <a:solidFill>
                  <a:schemeClr val="tx1"/>
                </a:solidFill>
                <a:effectLst/>
                <a:latin typeface="Arial Narrow" panose="020B0606020202030204" pitchFamily="34" charset="0"/>
              </a:rPr>
              <a:t> , incluindo várias versões traga sua própria licença e versões incluídas na licença; e</a:t>
            </a:r>
          </a:p>
        </p:txBody>
      </p:sp>
    </p:spTree>
    <p:extLst>
      <p:ext uri="{BB962C8B-B14F-4D97-AF65-F5344CB8AC3E}">
        <p14:creationId xmlns:p14="http://schemas.microsoft.com/office/powerpoint/2010/main" val="28805828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O que é Amazon RDS? - dataRain Consulting - AWS Advanced Partner">
            <a:extLst>
              <a:ext uri="{FF2B5EF4-FFF2-40B4-BE49-F238E27FC236}">
                <a16:creationId xmlns:a16="http://schemas.microsoft.com/office/drawing/2014/main" id="{1907AF8F-4D1B-00D6-C281-5F923E25B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165482"/>
            <a:ext cx="9144001" cy="3978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Mecanismos de banco de dados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604020202020204" pitchFamily="34" charset="0"/>
              </a:rPr>
              <a:t> RDS</a:t>
            </a: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3652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689748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36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6183183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/>
            <a:r>
              <a:rPr lang="pt-BR" sz="2400" b="1" i="0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Resumo dos recursos e benefícios do </a:t>
            </a:r>
            <a:r>
              <a:rPr lang="pt-BR" sz="2400" b="1" i="0" dirty="0" err="1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Amazon</a:t>
            </a:r>
            <a:r>
              <a:rPr lang="pt-BR" sz="2400" b="1" i="0" dirty="0">
                <a:solidFill>
                  <a:srgbClr val="FF0000"/>
                </a:solidFill>
                <a:effectLst/>
                <a:latin typeface="Ubuntu" panose="020B0504030602030204" pitchFamily="34" charset="0"/>
              </a:rPr>
              <a:t> RDS</a:t>
            </a:r>
          </a:p>
          <a:p>
            <a:br>
              <a:rPr lang="pt-BR" sz="2400" dirty="0"/>
            </a:br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  <a:p>
            <a:pPr algn="l"/>
            <a:endParaRPr lang="pt-BR" sz="1800" b="0" i="0" dirty="0">
              <a:solidFill>
                <a:schemeClr val="tx1"/>
              </a:solidFill>
              <a:effectLst/>
              <a:latin typeface="Arial Narrow" panose="020B060602020203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10537E8-2345-DDA7-B967-9F32B9B230B3}"/>
              </a:ext>
            </a:extLst>
          </p:cNvPr>
          <p:cNvSpPr txBox="1"/>
          <p:nvPr/>
        </p:nvSpPr>
        <p:spPr>
          <a:xfrm>
            <a:off x="307975" y="1367883"/>
            <a:ext cx="70815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dirty="0">
                <a:latin typeface="Arial Narrow" panose="020B0606020202030204" pitchFamily="34" charset="0"/>
              </a:rPr>
              <a:t>O RDS foi projetado para </a:t>
            </a:r>
            <a:r>
              <a:rPr lang="pt-BR" sz="1800" b="1" dirty="0">
                <a:latin typeface="Arial Narrow" panose="020B0606020202030204" pitchFamily="34" charset="0"/>
              </a:rPr>
              <a:t>reduzir custos operacionais </a:t>
            </a:r>
            <a:r>
              <a:rPr lang="pt-BR" sz="1800" dirty="0">
                <a:latin typeface="Arial Narrow" panose="020B0606020202030204" pitchFamily="34" charset="0"/>
              </a:rPr>
              <a:t>e superar alguns desafios comuns que as empresas enfrentam ao executar bancos de dados por meio de ferramentas como MySQL. </a:t>
            </a:r>
          </a:p>
          <a:p>
            <a:endParaRPr lang="pt-BR" sz="1800" b="1" dirty="0">
              <a:latin typeface="Arial Narrow" panose="020B0606020202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Facilidade de Implementação: </a:t>
            </a:r>
            <a:r>
              <a:rPr lang="pt-BR" sz="1800" dirty="0">
                <a:latin typeface="Arial Narrow" panose="020B0606020202030204" pitchFamily="34" charset="0"/>
              </a:rPr>
              <a:t>Integração de ambientes comuns</a:t>
            </a:r>
            <a:r>
              <a:rPr lang="pt-BR" sz="1800" b="1" dirty="0">
                <a:latin typeface="Arial Narrow" panose="020B0606020202030204" pitchFamily="34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Automação de Processos: </a:t>
            </a:r>
            <a:r>
              <a:rPr lang="pt-BR" sz="1800" dirty="0">
                <a:latin typeface="Arial Narrow" panose="020B0606020202030204" pitchFamily="34" charset="0"/>
              </a:rPr>
              <a:t>Backups detecção de falhas, recuperação.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Segurança: </a:t>
            </a:r>
            <a:r>
              <a:rPr lang="pt-BR" sz="1800" dirty="0">
                <a:latin typeface="Arial Narrow" panose="020B0606020202030204" pitchFamily="34" charset="0"/>
              </a:rPr>
              <a:t>Serviços de segurança.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Confiabilidade: </a:t>
            </a:r>
            <a:r>
              <a:rPr lang="pt-BR" sz="1800" dirty="0">
                <a:latin typeface="Arial Narrow" panose="020B0606020202030204" pitchFamily="34" charset="0"/>
              </a:rPr>
              <a:t>Replicação para alta disponibilidade.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b="1" dirty="0">
                <a:latin typeface="Arial Narrow" panose="020B0606020202030204" pitchFamily="34" charset="0"/>
              </a:rPr>
              <a:t>Custo: </a:t>
            </a:r>
            <a:r>
              <a:rPr lang="pt-BR" sz="1800" dirty="0">
                <a:latin typeface="Arial Narrow" panose="020B0606020202030204" pitchFamily="34" charset="0"/>
              </a:rPr>
              <a:t>Taxas por demanda em hora de serviço.</a:t>
            </a:r>
          </a:p>
        </p:txBody>
      </p:sp>
      <p:pic>
        <p:nvPicPr>
          <p:cNvPr id="13" name="Picture 2" descr="AWS RDS Logo PNG Transparent &amp; SVG Vector - Freebie Supply">
            <a:extLst>
              <a:ext uri="{FF2B5EF4-FFF2-40B4-BE49-F238E27FC236}">
                <a16:creationId xmlns:a16="http://schemas.microsoft.com/office/drawing/2014/main" id="{4D6BC33C-AC80-2B59-BCC9-85EC25B85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602" y="3064327"/>
            <a:ext cx="1369450" cy="154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22452131-1919-CC6E-B336-F5E894863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358" y="2312020"/>
            <a:ext cx="2979667" cy="297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40783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9650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Armazenamento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em </a:t>
            </a:r>
            <a:r>
              <a:rPr lang="pt-BR" sz="4200" b="1" i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r>
              <a:rPr lang="pt-BR" sz="4200" b="1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com a </a:t>
            </a:r>
            <a:r>
              <a:rPr lang="pt-BR" sz="4200" b="1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 </a:t>
            </a:r>
            <a:r>
              <a:rPr lang="pt-BR" sz="4200" b="1" i="1" u="none" strike="noStrike" cap="none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S3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943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Ferramentas </a:t>
            </a: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</a:t>
            </a:r>
            <a:endParaRPr lang="pt-BR" sz="60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6676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"/>
          <p:cNvSpPr txBox="1"/>
          <p:nvPr/>
        </p:nvSpPr>
        <p:spPr>
          <a:xfrm>
            <a:off x="461447" y="687093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 </a:t>
            </a:r>
            <a:r>
              <a:rPr lang="pt-BR" sz="2200" b="0" i="0" dirty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Amazon</a:t>
            </a: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Web Services (AWS) é a plataforma de nuvem mais adotada e mais abrangente do mundo, oferecendo mais de 200 serviços completos de datacenters em todo o mundo. Focado na redução de riscos e no fornecimento de transformação inovadora em nuvem, com recursos de </a:t>
            </a:r>
            <a:r>
              <a:rPr lang="pt-BR" sz="2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hardware </a:t>
            </a:r>
            <a:r>
              <a:rPr lang="pt-BR" sz="22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 </a:t>
            </a:r>
            <a:r>
              <a:rPr lang="pt-BR" sz="2200" b="0" i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software </a:t>
            </a:r>
            <a:r>
              <a:rPr lang="pt-BR" sz="2200" b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para projetos em vários níveis de desempenho. 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3"/>
          <p:cNvSpPr txBox="1"/>
          <p:nvPr/>
        </p:nvSpPr>
        <p:spPr>
          <a:xfrm>
            <a:off x="539884" y="450697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40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3213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41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Serviços em nuvem</a:t>
            </a: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1800" b="1" u="none" strike="noStrike" cap="none" dirty="0">
                <a:solidFill>
                  <a:schemeClr val="tx1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Arquitetura:</a:t>
            </a:r>
            <a:endParaRPr sz="1800" b="1" i="0" u="none" strike="noStrike" cap="none" dirty="0">
              <a:solidFill>
                <a:schemeClr val="tx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2" name="Picture 4" descr="Provisionamento de infraestrutura como código – AWS CloudFormation – Amazon  Web Services">
            <a:extLst>
              <a:ext uri="{FF2B5EF4-FFF2-40B4-BE49-F238E27FC236}">
                <a16:creationId xmlns:a16="http://schemas.microsoft.com/office/drawing/2014/main" id="{D35DC7D0-3D8E-3EAC-B098-21F0D3A809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179" y="1313372"/>
            <a:ext cx="86010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 descr="Faculdade CDL realiza webinar gratuito sobre plataforma de armazenamento em  nuvem, a Amazon Web Services (AWS) | Agência da Boa Notícia">
            <a:extLst>
              <a:ext uri="{FF2B5EF4-FFF2-40B4-BE49-F238E27FC236}">
                <a16:creationId xmlns:a16="http://schemas.microsoft.com/office/drawing/2014/main" id="{F9811D93-7138-0ACE-BBED-422DA98705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6" y="3973667"/>
            <a:ext cx="1901796" cy="1155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333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42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Deploying the Storage Made Easy Private Cloud Appliance on Amazon EC2 –  Storage Made Easy Blog">
            <a:extLst>
              <a:ext uri="{FF2B5EF4-FFF2-40B4-BE49-F238E27FC236}">
                <a16:creationId xmlns:a16="http://schemas.microsoft.com/office/drawing/2014/main" id="{7C4C1B5C-7F1C-C13C-7431-912FBAD11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90" y="2061903"/>
            <a:ext cx="2769878" cy="29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FC04407-F071-7980-1963-6184D7B5E9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6320" y="2159875"/>
            <a:ext cx="2769878" cy="269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844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Elastic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Compute Cloud (EC2)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é uma parte central da plataforma de cloud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computing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da Amazon.com,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Web Services. O EC2 permite que os usuários aluguem computadores virtuais nos quais rodam suas próprias aplicações.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43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50" name="Picture 2" descr="Worth-It: Creating AMI/Snapshot Backup With Tags From Its EC2. | by Manoj  Kumar S | MiQ Tech and Analytics | Medium">
            <a:extLst>
              <a:ext uri="{FF2B5EF4-FFF2-40B4-BE49-F238E27FC236}">
                <a16:creationId xmlns:a16="http://schemas.microsoft.com/office/drawing/2014/main" id="{FCBB042F-7819-79E0-EB80-DA238202C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8825" y="-49"/>
            <a:ext cx="49276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509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EC2 permite a implantação de aplicações escaláveis ao prover um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Web </a:t>
            </a:r>
            <a:r>
              <a:rPr lang="pt-BR" sz="1800" b="1" dirty="0" err="1">
                <a:solidFill>
                  <a:schemeClr val="tx1"/>
                </a:solidFill>
                <a:latin typeface="Arial Narrow" pitchFamily="34" charset="0"/>
              </a:rPr>
              <a:t>service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através do qual um usuário pode iniciar uma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Machine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Image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para criar uma máquina virtual, que a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chama uma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"instância",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contendo qualquer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desejado.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44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4" name="Picture 2" descr="Cloud Architecture | Ottawa Cloud Consulting">
            <a:extLst>
              <a:ext uri="{FF2B5EF4-FFF2-40B4-BE49-F238E27FC236}">
                <a16:creationId xmlns:a16="http://schemas.microsoft.com/office/drawing/2014/main" id="{ADADB665-6D2F-4DC3-D169-8AD87212A2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509" y="577453"/>
            <a:ext cx="4867275" cy="298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C5B07D5-0B5C-8DD9-1254-314579E130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0512" y="3378875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16936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Um usuário pode criar,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lançar e terminar instâncias do servidor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conforme necessário, </a:t>
            </a:r>
            <a:r>
              <a:rPr lang="pt-BR" sz="1800" b="1" dirty="0">
                <a:solidFill>
                  <a:schemeClr val="tx1"/>
                </a:solidFill>
                <a:latin typeface="Arial Narrow" pitchFamily="34" charset="0"/>
              </a:rPr>
              <a:t>pagando por hora pelos servidores ativos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daí o termo "elástico". O EC2 oferece aos usuários o controle sobre a localização geográfica da instâncias o que permite a otimização de latência e altos níveis de redundância.[1]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45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EC2 - AWS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Preço AWS - Amazon Web Services">
            <a:extLst>
              <a:ext uri="{FF2B5EF4-FFF2-40B4-BE49-F238E27FC236}">
                <a16:creationId xmlns:a16="http://schemas.microsoft.com/office/drawing/2014/main" id="{AA32A43B-678A-2AC6-F050-5E6F2E72B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9015" y="190500"/>
            <a:ext cx="452437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reço AWS - Amazon Web Services">
            <a:extLst>
              <a:ext uri="{FF2B5EF4-FFF2-40B4-BE49-F238E27FC236}">
                <a16:creationId xmlns:a16="http://schemas.microsoft.com/office/drawing/2014/main" id="{BCB13BC9-72A1-BE94-4D91-19ADEC2E6B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7767" y="1884452"/>
            <a:ext cx="2619375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4592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ajuda a garantir que você tenha o número correto de instâncias do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EC2 disponíveis para processar a carga da sua aplicação. Você cria coleções de instâncias EC2, chamadas de grupos de Auto </a:t>
            </a:r>
            <a:r>
              <a:rPr lang="pt-BR" sz="1800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46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556583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endParaRPr lang="pt-BR" sz="1800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47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Componentes do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E2A0AE4-3BA4-401F-7D26-70A038A69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0907"/>
            <a:ext cx="6281854" cy="4029500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1DCAA93-09A2-5920-A63E-71199A2AA9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6267" y="1104026"/>
            <a:ext cx="1626103" cy="164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156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3273436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Como não há tarifas adicionais para 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Amazon</a:t>
            </a:r>
            <a:r>
              <a:rPr lang="pt-BR" sz="1800" b="1" i="1" dirty="0">
                <a:solidFill>
                  <a:schemeClr val="tx1"/>
                </a:solidFill>
                <a:latin typeface="Arial Narrow" pitchFamily="34" charset="0"/>
              </a:rPr>
              <a:t> EC2 Auto </a:t>
            </a:r>
            <a:r>
              <a:rPr lang="pt-BR" sz="1800" b="1" i="1" dirty="0" err="1">
                <a:solidFill>
                  <a:schemeClr val="tx1"/>
                </a:solidFill>
                <a:latin typeface="Arial Narrow" pitchFamily="34" charset="0"/>
              </a:rPr>
              <a:t>Scaling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, é fácil testá-lo e ver como ele pode beneficiar sua arquitetura da AWS. Você só paga pelos recursos da AWS (por exemplo, instâncias do EC2) que utiliza.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48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Valores para EC2 </a:t>
            </a:r>
            <a:r>
              <a:rPr lang="pt-BR" sz="3600" b="1" i="1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Auto </a:t>
            </a:r>
            <a:r>
              <a:rPr lang="pt-BR" sz="3600" b="1" i="1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Scaling</a:t>
            </a:r>
            <a:endParaRPr sz="3600" b="1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&#10;   Uma ilustração de um grupo básico do Auto Scaling.&#10;  ">
            <a:extLst>
              <a:ext uri="{FF2B5EF4-FFF2-40B4-BE49-F238E27FC236}">
                <a16:creationId xmlns:a16="http://schemas.microsoft.com/office/drawing/2014/main" id="{44241EFE-0710-AFAE-F252-5E31A8AAA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4367" y="1095322"/>
            <a:ext cx="3691750" cy="266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753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1999501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49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12" name="Google Shape;312;g11a3cd0d61f_0_227"/>
          <p:cNvSpPr txBox="1"/>
          <p:nvPr/>
        </p:nvSpPr>
        <p:spPr>
          <a:xfrm>
            <a:off x="-209551" y="2493832"/>
            <a:ext cx="399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1" dirty="0">
                <a:solidFill>
                  <a:srgbClr val="FFFF00"/>
                </a:solidFill>
              </a:rPr>
              <a:t>                      </a:t>
            </a:r>
            <a:endParaRPr sz="1800" b="1" i="1" dirty="0">
              <a:solidFill>
                <a:srgbClr val="FFFF00"/>
              </a:solidFill>
            </a:endParaRPr>
          </a:p>
        </p:txBody>
      </p:sp>
      <p:pic>
        <p:nvPicPr>
          <p:cNvPr id="9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FAFE3A70-FDCD-AA1C-3640-A26C486D65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5691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1a3cd0d61f_0_57"/>
          <p:cNvSpPr txBox="1"/>
          <p:nvPr/>
        </p:nvSpPr>
        <p:spPr>
          <a:xfrm>
            <a:off x="439145" y="893752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2200" b="0" i="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Neste curso, serão abordados conceitos introdutórios e práticos direcionados para serviços em nuvem da AWS. 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u="none" strike="noStrike" cap="none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EC</a:t>
            </a:r>
            <a:r>
              <a:rPr lang="pt-BR" sz="2200" dirty="0">
                <a:latin typeface="Calibri" panose="020F0502020204030204" pitchFamily="34" charset="0"/>
                <a:ea typeface="Calibri"/>
                <a:cs typeface="Calibri"/>
                <a:sym typeface="Calibri"/>
              </a:rPr>
              <a:t>2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b="0" i="0" u="none" strike="noStrike" cap="none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RDS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EBS</a:t>
            </a:r>
          </a:p>
          <a:p>
            <a:pPr marL="342900" marR="0" lvl="1" indent="-34290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2200" b="0" i="0" u="none" strike="noStrike" cap="none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</a:t>
            </a:r>
            <a:r>
              <a:rPr lang="pt-BR" sz="2200" dirty="0">
                <a:solidFill>
                  <a:srgbClr val="040A24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3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g11a3cd0d61f_0_57"/>
          <p:cNvSpPr txBox="1"/>
          <p:nvPr/>
        </p:nvSpPr>
        <p:spPr>
          <a:xfrm>
            <a:off x="539884" y="3317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Conteúdo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8" name="Google Shape;148;g11a3cd0d61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5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1a3cd0d61f_0_227"/>
          <p:cNvSpPr txBox="1"/>
          <p:nvPr/>
        </p:nvSpPr>
        <p:spPr>
          <a:xfrm>
            <a:off x="1162075" y="234820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g11a3cd0d61f_0_227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55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9" name="Google Shape;309;g11a3cd0d61f_0_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1a3cd0d61f_0_2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E4088855-09D6-3C1D-374D-81DA50718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17320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Tipos de cloud computing - Amazon Web Services">
            <a:extLst>
              <a:ext uri="{FF2B5EF4-FFF2-40B4-BE49-F238E27FC236}">
                <a16:creationId xmlns:a16="http://schemas.microsoft.com/office/drawing/2014/main" id="{D5D71DDF-F81D-BF09-A3FD-947B51AE9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38459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452BBE60-A4B2-5F67-7F0B-B742CBD2E8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75" y="232681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Google Shape;57;p2"/>
          <p:cNvSpPr txBox="1"/>
          <p:nvPr/>
        </p:nvSpPr>
        <p:spPr>
          <a:xfrm>
            <a:off x="535788" y="2975519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Education Tech Lead </a:t>
            </a:r>
            <a:r>
              <a:rPr lang="en-US" sz="16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DIO</a:t>
            </a:r>
            <a:b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Doutor em Robótica e </a:t>
            </a:r>
            <a:r>
              <a:rPr lang="en-US" sz="1600" i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Machine Learning </a:t>
            </a:r>
            <a:r>
              <a:rPr lang="en-US" sz="16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ICMC-USP</a:t>
            </a:r>
            <a:endParaRPr sz="16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2"/>
          <p:cNvSpPr txBox="1"/>
          <p:nvPr/>
        </p:nvSpPr>
        <p:spPr>
          <a:xfrm>
            <a:off x="305328" y="400718"/>
            <a:ext cx="6117773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Imersão ao Ecossistema </a:t>
            </a:r>
            <a:r>
              <a:rPr lang="pt-BR" sz="42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42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  <a:endParaRPr sz="4200" b="1" u="none" strike="noStrike" cap="none" dirty="0">
              <a:solidFill>
                <a:srgbClr val="FF0000"/>
              </a:solidFill>
              <a:latin typeface="Century Gothic" panose="020B0502020202020204" pitchFamily="34" charset="0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9" name="Google Shape;59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 descr="Tipos de cloud computing - Amazon Web Services">
            <a:extLst>
              <a:ext uri="{FF2B5EF4-FFF2-40B4-BE49-F238E27FC236}">
                <a16:creationId xmlns:a16="http://schemas.microsoft.com/office/drawing/2014/main" id="{8DCE8A4C-63B4-9FBC-6D44-0DBA23FB38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213" y="1097931"/>
            <a:ext cx="3232459" cy="1592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083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a4cd88d6f_0_57"/>
          <p:cNvSpPr txBox="1"/>
          <p:nvPr/>
        </p:nvSpPr>
        <p:spPr>
          <a:xfrm>
            <a:off x="496977" y="1853829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Prof. Dr. Diego Bruno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10a4cd88d6f_0_57"/>
          <p:cNvSpPr txBox="1"/>
          <p:nvPr/>
        </p:nvSpPr>
        <p:spPr>
          <a:xfrm>
            <a:off x="590574" y="1002115"/>
            <a:ext cx="8698206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60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Cloud Data</a:t>
            </a:r>
            <a:r>
              <a:rPr lang="pt-BR" sz="60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AWS</a:t>
            </a:r>
          </a:p>
        </p:txBody>
      </p:sp>
      <p:pic>
        <p:nvPicPr>
          <p:cNvPr id="155" name="Google Shape;155;g10a4cd88d6f_0_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10a4cd88d6f_0_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pPr marL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t>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Picture 4" descr="O que é computação em nuvem com a AWS – Amazon Web Services |  AntonioRicardo.org">
            <a:extLst>
              <a:ext uri="{FF2B5EF4-FFF2-40B4-BE49-F238E27FC236}">
                <a16:creationId xmlns:a16="http://schemas.microsoft.com/office/drawing/2014/main" id="{B4FCCDF3-0F54-2FED-AA80-35B2CC770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310" y="720649"/>
            <a:ext cx="4422851" cy="442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0079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13179" y="349534"/>
            <a:ext cx="7872410" cy="549038"/>
          </a:xfrm>
        </p:spPr>
        <p:txBody>
          <a:bodyPr>
            <a:noAutofit/>
          </a:bodyPr>
          <a:lstStyle/>
          <a:p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br>
              <a:rPr lang="pt-BR" sz="2200" dirty="0">
                <a:solidFill>
                  <a:srgbClr val="FF0000"/>
                </a:solidFill>
                <a:latin typeface="Arial Narrow" pitchFamily="34" charset="0"/>
              </a:rPr>
            </a:b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Os serviços em nuvem consistem em infraestrutura, plataformas ou </a:t>
            </a:r>
            <a:r>
              <a:rPr lang="pt-BR" sz="1800" i="1" dirty="0">
                <a:solidFill>
                  <a:schemeClr val="tx1"/>
                </a:solidFill>
                <a:latin typeface="Arial Narrow" pitchFamily="34" charset="0"/>
              </a:rPr>
              <a:t>software</a:t>
            </a:r>
            <a:r>
              <a:rPr lang="pt-BR" sz="1800" dirty="0">
                <a:solidFill>
                  <a:schemeClr val="tx1"/>
                </a:solidFill>
                <a:latin typeface="Arial Narrow" pitchFamily="34" charset="0"/>
              </a:rPr>
              <a:t> hospedados por fornecedores terceirizados e disponibilizados aos usuários via Internet.</a:t>
            </a:r>
            <a:endParaRPr lang="pt-BR" sz="1800" b="1" i="1" dirty="0">
              <a:solidFill>
                <a:schemeClr val="tx1"/>
              </a:solidFill>
              <a:latin typeface="Arial Narrow" pitchFamily="34" charset="0"/>
            </a:endParaRP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30A318-652C-439F-8D9B-58C2642D6B53}" type="slidenum">
              <a:rPr lang="pt-BR" smtClean="0"/>
              <a:pPr/>
              <a:t>9</a:t>
            </a:fld>
            <a:endParaRPr lang="pt-BR"/>
          </a:p>
        </p:txBody>
      </p:sp>
      <p:sp>
        <p:nvSpPr>
          <p:cNvPr id="4" name="AutoShape 2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155575" y="-108347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4" descr="Resultado de imagem para secomp ufscar logo png"/>
          <p:cNvSpPr>
            <a:spLocks noChangeAspect="1" noChangeArrowheads="1"/>
          </p:cNvSpPr>
          <p:nvPr/>
        </p:nvSpPr>
        <p:spPr bwMode="auto">
          <a:xfrm>
            <a:off x="307975" y="59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AutoShape 8" descr="Resultado de imagem para robo png"/>
          <p:cNvSpPr>
            <a:spLocks noChangeAspect="1" noChangeArrowheads="1"/>
          </p:cNvSpPr>
          <p:nvPr/>
        </p:nvSpPr>
        <p:spPr bwMode="auto">
          <a:xfrm>
            <a:off x="460375" y="1202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0" name="AutoShape 10" descr="Resultado de imagem para robo png"/>
          <p:cNvSpPr>
            <a:spLocks noChangeAspect="1" noChangeArrowheads="1"/>
          </p:cNvSpPr>
          <p:nvPr/>
        </p:nvSpPr>
        <p:spPr bwMode="auto">
          <a:xfrm>
            <a:off x="612775" y="2345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1" name="AutoShape 12" descr="Resultado de imagem para robo png"/>
          <p:cNvSpPr>
            <a:spLocks noChangeAspect="1" noChangeArrowheads="1"/>
          </p:cNvSpPr>
          <p:nvPr/>
        </p:nvSpPr>
        <p:spPr bwMode="auto">
          <a:xfrm>
            <a:off x="765175" y="3488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6" name="AutoShape 2" descr="blob:https://web.whatsapp.com/2e92c05e-036e-4518-bae6-2898470d3e0f"/>
          <p:cNvSpPr>
            <a:spLocks noChangeAspect="1" noChangeArrowheads="1"/>
          </p:cNvSpPr>
          <p:nvPr/>
        </p:nvSpPr>
        <p:spPr bwMode="auto">
          <a:xfrm>
            <a:off x="917575" y="463153"/>
            <a:ext cx="304800" cy="228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16" name="Google Shape;58;p2"/>
          <p:cNvSpPr txBox="1"/>
          <p:nvPr/>
        </p:nvSpPr>
        <p:spPr>
          <a:xfrm>
            <a:off x="277090" y="289560"/>
            <a:ext cx="8224009" cy="706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600" b="1" i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O que é Cloud Data</a:t>
            </a:r>
            <a:r>
              <a:rPr lang="pt-BR" sz="3600" b="1" u="none" strike="noStrike" cap="none" dirty="0">
                <a:solidFill>
                  <a:srgbClr val="FF0000"/>
                </a:solidFill>
                <a:latin typeface="Century Gothic" panose="020B0502020202020204" pitchFamily="34" charset="0"/>
                <a:ea typeface="Century Gothic"/>
                <a:cs typeface="Century Gothic"/>
                <a:sym typeface="Century Gothic"/>
              </a:rPr>
              <a:t> - AWS?</a:t>
            </a:r>
            <a:endParaRPr sz="36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76" name="Picture 4" descr="O que é Cloud Computing - Portal GSTI">
            <a:extLst>
              <a:ext uri="{FF2B5EF4-FFF2-40B4-BE49-F238E27FC236}">
                <a16:creationId xmlns:a16="http://schemas.microsoft.com/office/drawing/2014/main" id="{0B27571B-5A90-6EFE-E2E5-B7012E54FB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5852" y="1709805"/>
            <a:ext cx="3807063" cy="335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057650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2C7ECDF-3835-4750-80A1-1D64F19F7F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504E8E0-15B6-4B62-9943-400D3FA4954E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FFBE4611-54B2-496D-AD1B-F39B9B073C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2375</TotalTime>
  <Words>228</Words>
  <Application>Microsoft Office PowerPoint</Application>
  <PresentationFormat>Apresentação na tela (16:9)</PresentationFormat>
  <Paragraphs>46</Paragraphs>
  <Slides>49</Slides>
  <Notes>18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Web Services, também conhecido como AWS, é uma plataforma de serviços de computação em nuvem, que formam uma plataforma de computação na nuvem oferecida pela Amazon.com. Os serviços são oferecidos em várias áreas geográficas distribuídas pelo mundo.</vt:lpstr>
      <vt:lpstr>  </vt:lpstr>
      <vt:lpstr>  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O EC2 permite a implantação de aplicações escaláveis ao prover um Web service através do qual um usuário pode iniciar uma Amazon Machine Image para criar uma máquina virtual, que a Amazon chama uma "instância", contendo qualquer software desejado.</vt:lpstr>
      <vt:lpstr>  Um usuário pode criar, lançar e terminar instâncias do servidor, conforme necessário, pagando por hora pelos servidores ativos, daí o termo "elástico". O EC2 oferece aos usuários o controle sobre a localização geográfica da instâncias o que permite a otimização de latência e altos níveis de redundância.[1]</vt:lpstr>
      <vt:lpstr>  O Amazon EC2 Auto Scaling ajuda a garantir que você tenha o número correto de instâncias do Amazon EC2 disponíveis para processar a carga da sua aplicação. Você cria coleções de instâncias EC2, chamadas de grupos de Auto Scaling.</vt:lpstr>
      <vt:lpstr>  </vt:lpstr>
      <vt:lpstr>  Como não há tarifas adicionais para o Amazon EC2 Auto Scaling, é fácil testá-lo e ver como ele pode beneficiar sua arquitetura da AWS. Você só paga pelos recursos da AWS (por exemplo, instâncias do EC2) que utiliza.</vt:lpstr>
      <vt:lpstr>Apresentação do PowerPoint</vt:lpstr>
      <vt:lpstr>Apresentação do PowerPoint</vt:lpstr>
      <vt:lpstr>Apresentação do PowerPoint</vt:lpstr>
      <vt:lpstr>  Amazon Relational Database Service (Amazon RDS) é um serviço de banco de dados SQL gerenciado fornecido pelo Amazon Web Services ( AWS ). O Amazon RDS suporta uma variedade de mecanismos de banco de dados para armazenar e organizar dados e ajuda nas tarefas de gerenciamento de banco de dados, como migração,  backup e  recuperação.</vt:lpstr>
      <vt:lpstr>  O Amazon Relational Database Service (Amazon RDS) é uma coleção de serviços gerenciados que facilita a configuração, operação e escalabilidade de bancos de dados na nuvem</vt:lpstr>
      <vt:lpstr>  Escolha entre sete opções de mecanismos bastante utilizados: Amazon Aurora compatível com MySQL, Amazon Aurora compatível com PostgreSQL, MySQL, PostgreSQL, Oracle e SQL Server. </vt:lpstr>
      <vt:lpstr>  Escolha entre sete opções de mecanismos bastante utilizados: Amazon Aurora compatível com MySQL, Amazon Aurora compatível com PostgreSQL, MySQL, PostgreSQL, Oracle e SQL Server. </vt:lpstr>
      <vt:lpstr>  </vt:lpstr>
      <vt:lpstr>  </vt:lpstr>
      <vt:lpstr>  </vt:lpstr>
      <vt:lpstr>  </vt:lpstr>
      <vt:lpstr>Apresentação do PowerPoint</vt:lpstr>
      <vt:lpstr>Apresentação do PowerPoint</vt:lpstr>
      <vt:lpstr>Apresentação do PowerPoint</vt:lpstr>
      <vt:lpstr>  Os serviços em nuvem consistem em infraestrutura, plataformas ou software hospedados por fornecedores terceirizados e disponibilizados aos usuários via Internet.</vt:lpstr>
      <vt:lpstr>  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Amazon Elastic Compute Cloud (EC2) é uma parte central da plataforma de cloud computing da Amazon.com, Amazon Web Services. O EC2 permite que os usuários aluguem computadores virtuais nos quais rodam suas próprias aplicações.</vt:lpstr>
      <vt:lpstr>  O EC2 permite a implantação de aplicações escaláveis ao prover um Web service através do qual um usuário pode iniciar uma Amazon Machine Image para criar uma máquina virtual, que a Amazon chama uma "instância", contendo qualquer software desejado.</vt:lpstr>
      <vt:lpstr>  Um usuário pode criar, lançar e terminar instâncias do servidor, conforme necessário, pagando por hora pelos servidores ativos, daí o termo "elástico". O EC2 oferece aos usuários o controle sobre a localização geográfica da instâncias o que permite a otimização de latência e altos níveis de redundância.[1]</vt:lpstr>
      <vt:lpstr>  O Amazon EC2 Auto Scaling ajuda a garantir que você tenha o número correto de instâncias do Amazon EC2 disponíveis para processar a carga da sua aplicação. Você cria coleções de instâncias EC2, chamadas de grupos de Auto Scaling.</vt:lpstr>
      <vt:lpstr>  </vt:lpstr>
      <vt:lpstr>  Como não há tarifas adicionais para o Amazon EC2 Auto Scaling, é fácil testá-lo e ver como ele pode beneficiar sua arquitetura da AWS. Você só paga pelos recursos da AWS (por exemplo, instâncias do EC2) que utiliza.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Larissa Mestieri</dc:creator>
  <cp:lastModifiedBy>DIEGO RENAN BRUNO</cp:lastModifiedBy>
  <cp:revision>22</cp:revision>
  <dcterms:modified xsi:type="dcterms:W3CDTF">2022-11-06T01:33:06Z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</Properties>
</file>